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sldIdLst>
    <p:sldId id="2258" r:id="rId2"/>
    <p:sldId id="2259" r:id="rId3"/>
    <p:sldId id="2262" r:id="rId4"/>
    <p:sldId id="2263" r:id="rId5"/>
    <p:sldId id="2264" r:id="rId6"/>
    <p:sldId id="2265" r:id="rId7"/>
    <p:sldId id="2266" r:id="rId8"/>
    <p:sldId id="2267" r:id="rId9"/>
    <p:sldId id="2268" r:id="rId10"/>
    <p:sldId id="2269" r:id="rId11"/>
    <p:sldId id="2270" r:id="rId12"/>
    <p:sldId id="2271" r:id="rId13"/>
    <p:sldId id="2272" r:id="rId14"/>
    <p:sldId id="2273" r:id="rId15"/>
    <p:sldId id="2274" r:id="rId16"/>
    <p:sldId id="2275" r:id="rId17"/>
    <p:sldId id="2276" r:id="rId18"/>
    <p:sldId id="2277" r:id="rId19"/>
    <p:sldId id="2278" r:id="rId20"/>
    <p:sldId id="2279" r:id="rId21"/>
    <p:sldId id="2280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360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15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089B3-E42F-4107-8AEE-F1F0103055C0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98626-EF0B-4E02-B452-ED053AB65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35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59FE40-05AD-4E56-8AC6-79D1587206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18DC8-D69B-4DD4-B705-BAB4D55822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55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C105FB-8F6F-4AB0-98BB-C8F385EFA8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C4B0C-5B1C-4D2D-BC6C-401DA1BA2B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1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15226D-37F7-4585-B0E5-998238FB0C0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BA8B8-A5A1-467E-AAA9-A273952E32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4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EC464E-0AD6-4415-BA10-97E2DFF164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203EE-5A49-4316-A1E6-2B88028E4D4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15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6" y="4406901"/>
            <a:ext cx="10363200" cy="1362075"/>
          </a:xfrm>
        </p:spPr>
        <p:txBody>
          <a:bodyPr anchor="t"/>
          <a:lstStyle>
            <a:lvl1pPr algn="l">
              <a:defRPr sz="5298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6" y="2906713"/>
            <a:ext cx="10363200" cy="1500187"/>
          </a:xfrm>
        </p:spPr>
        <p:txBody>
          <a:bodyPr anchor="b"/>
          <a:lstStyle>
            <a:lvl1pPr marL="0" indent="0">
              <a:buNone/>
              <a:defRPr sz="2699">
                <a:solidFill>
                  <a:schemeClr val="tx1">
                    <a:tint val="75000"/>
                  </a:schemeClr>
                </a:solidFill>
              </a:defRPr>
            </a:lvl1pPr>
            <a:lvl2pPr marL="609499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2pPr>
            <a:lvl3pPr marL="1218996" indent="0">
              <a:buNone/>
              <a:defRPr sz="2099">
                <a:solidFill>
                  <a:schemeClr val="tx1">
                    <a:tint val="75000"/>
                  </a:schemeClr>
                </a:solidFill>
              </a:defRPr>
            </a:lvl3pPr>
            <a:lvl4pPr marL="1828495" indent="0">
              <a:buNone/>
              <a:defRPr sz="1899">
                <a:solidFill>
                  <a:schemeClr val="tx1">
                    <a:tint val="75000"/>
                  </a:schemeClr>
                </a:solidFill>
              </a:defRPr>
            </a:lvl4pPr>
            <a:lvl5pPr marL="2437993" indent="0">
              <a:buNone/>
              <a:defRPr sz="1899">
                <a:solidFill>
                  <a:schemeClr val="tx1">
                    <a:tint val="75000"/>
                  </a:schemeClr>
                </a:solidFill>
              </a:defRPr>
            </a:lvl5pPr>
            <a:lvl6pPr marL="3047492" indent="0">
              <a:buNone/>
              <a:defRPr sz="1899">
                <a:solidFill>
                  <a:schemeClr val="tx1">
                    <a:tint val="75000"/>
                  </a:schemeClr>
                </a:solidFill>
              </a:defRPr>
            </a:lvl6pPr>
            <a:lvl7pPr marL="3656990" indent="0">
              <a:buNone/>
              <a:defRPr sz="1899">
                <a:solidFill>
                  <a:schemeClr val="tx1">
                    <a:tint val="75000"/>
                  </a:schemeClr>
                </a:solidFill>
              </a:defRPr>
            </a:lvl7pPr>
            <a:lvl8pPr marL="4266488" indent="0">
              <a:buNone/>
              <a:defRPr sz="1899">
                <a:solidFill>
                  <a:schemeClr val="tx1">
                    <a:tint val="75000"/>
                  </a:schemeClr>
                </a:solidFill>
              </a:defRPr>
            </a:lvl8pPr>
            <a:lvl9pPr marL="4875987" indent="0">
              <a:buNone/>
              <a:defRPr sz="18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FA08A7-6D8D-4636-B845-1D0DFA53E4D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28155-2C58-4376-9E9F-B37F8CBA56B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7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699"/>
            </a:lvl1pPr>
            <a:lvl2pPr>
              <a:defRPr sz="3199"/>
            </a:lvl2pPr>
            <a:lvl3pPr>
              <a:defRPr sz="2699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699"/>
            </a:lvl1pPr>
            <a:lvl2pPr>
              <a:defRPr sz="3199"/>
            </a:lvl2pPr>
            <a:lvl3pPr>
              <a:defRPr sz="2699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4BAC78-499E-4754-9BE2-C1A52414E0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A2EFB-B466-4B93-8DD8-6B8D17B459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3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99" indent="0">
              <a:buNone/>
              <a:defRPr sz="2699" b="1"/>
            </a:lvl2pPr>
            <a:lvl3pPr marL="1218996" indent="0">
              <a:buNone/>
              <a:defRPr sz="2399" b="1"/>
            </a:lvl3pPr>
            <a:lvl4pPr marL="1828495" indent="0">
              <a:buNone/>
              <a:defRPr sz="2099" b="1"/>
            </a:lvl4pPr>
            <a:lvl5pPr marL="2437993" indent="0">
              <a:buNone/>
              <a:defRPr sz="2099" b="1"/>
            </a:lvl5pPr>
            <a:lvl6pPr marL="3047492" indent="0">
              <a:buNone/>
              <a:defRPr sz="2099" b="1"/>
            </a:lvl6pPr>
            <a:lvl7pPr marL="3656990" indent="0">
              <a:buNone/>
              <a:defRPr sz="2099" b="1"/>
            </a:lvl7pPr>
            <a:lvl8pPr marL="4266488" indent="0">
              <a:buNone/>
              <a:defRPr sz="2099" b="1"/>
            </a:lvl8pPr>
            <a:lvl9pPr marL="4875987" indent="0">
              <a:buNone/>
              <a:defRPr sz="209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399"/>
            </a:lvl3pPr>
            <a:lvl4pPr>
              <a:defRPr sz="2099"/>
            </a:lvl4pPr>
            <a:lvl5pPr>
              <a:defRPr sz="2099"/>
            </a:lvl5pPr>
            <a:lvl6pPr>
              <a:defRPr sz="2099"/>
            </a:lvl6pPr>
            <a:lvl7pPr>
              <a:defRPr sz="2099"/>
            </a:lvl7pPr>
            <a:lvl8pPr>
              <a:defRPr sz="2099"/>
            </a:lvl8pPr>
            <a:lvl9pPr>
              <a:defRPr sz="20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5"/>
            <a:ext cx="5389034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99" indent="0">
              <a:buNone/>
              <a:defRPr sz="2699" b="1"/>
            </a:lvl2pPr>
            <a:lvl3pPr marL="1218996" indent="0">
              <a:buNone/>
              <a:defRPr sz="2399" b="1"/>
            </a:lvl3pPr>
            <a:lvl4pPr marL="1828495" indent="0">
              <a:buNone/>
              <a:defRPr sz="2099" b="1"/>
            </a:lvl4pPr>
            <a:lvl5pPr marL="2437993" indent="0">
              <a:buNone/>
              <a:defRPr sz="2099" b="1"/>
            </a:lvl5pPr>
            <a:lvl6pPr marL="3047492" indent="0">
              <a:buNone/>
              <a:defRPr sz="2099" b="1"/>
            </a:lvl6pPr>
            <a:lvl7pPr marL="3656990" indent="0">
              <a:buNone/>
              <a:defRPr sz="2099" b="1"/>
            </a:lvl7pPr>
            <a:lvl8pPr marL="4266488" indent="0">
              <a:buNone/>
              <a:defRPr sz="2099" b="1"/>
            </a:lvl8pPr>
            <a:lvl9pPr marL="4875987" indent="0">
              <a:buNone/>
              <a:defRPr sz="209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4" cy="3951288"/>
          </a:xfr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399"/>
            </a:lvl3pPr>
            <a:lvl4pPr>
              <a:defRPr sz="2099"/>
            </a:lvl4pPr>
            <a:lvl5pPr>
              <a:defRPr sz="2099"/>
            </a:lvl5pPr>
            <a:lvl6pPr>
              <a:defRPr sz="2099"/>
            </a:lvl6pPr>
            <a:lvl7pPr>
              <a:defRPr sz="2099"/>
            </a:lvl7pPr>
            <a:lvl8pPr>
              <a:defRPr sz="2099"/>
            </a:lvl8pPr>
            <a:lvl9pPr>
              <a:defRPr sz="20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24C26A-1E1C-41A3-A314-EDA5E0868D1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2DFC3-A927-4FD5-998D-5FEF529FDC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12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B0D98-2D5B-4524-9224-D9A7BCD26BE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E66FA-4276-447F-A3C7-9121683CB1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35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D89B3A-27FE-46A5-93A2-569807B4762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ECE58-DD8F-41A7-82C0-941C977FA5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24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4" y="273049"/>
            <a:ext cx="4011084" cy="1162051"/>
          </a:xfrm>
        </p:spPr>
        <p:txBody>
          <a:bodyPr anchor="b"/>
          <a:lstStyle>
            <a:lvl1pPr algn="l">
              <a:defRPr sz="2699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4"/>
          </a:xfrm>
        </p:spPr>
        <p:txBody>
          <a:bodyPr/>
          <a:lstStyle>
            <a:lvl1pPr>
              <a:defRPr sz="4299"/>
            </a:lvl1pPr>
            <a:lvl2pPr>
              <a:defRPr sz="3699"/>
            </a:lvl2pPr>
            <a:lvl3pPr>
              <a:defRPr sz="3199"/>
            </a:lvl3pPr>
            <a:lvl4pPr>
              <a:defRPr sz="2699"/>
            </a:lvl4pPr>
            <a:lvl5pPr>
              <a:defRPr sz="2699"/>
            </a:lvl5pPr>
            <a:lvl6pPr>
              <a:defRPr sz="2699"/>
            </a:lvl6pPr>
            <a:lvl7pPr>
              <a:defRPr sz="2699"/>
            </a:lvl7pPr>
            <a:lvl8pPr>
              <a:defRPr sz="2699"/>
            </a:lvl8pPr>
            <a:lvl9pPr>
              <a:defRPr sz="26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4" y="1435104"/>
            <a:ext cx="4011084" cy="4691063"/>
          </a:xfrm>
        </p:spPr>
        <p:txBody>
          <a:bodyPr/>
          <a:lstStyle>
            <a:lvl1pPr marL="0" indent="0">
              <a:buNone/>
              <a:defRPr sz="1899"/>
            </a:lvl1pPr>
            <a:lvl2pPr marL="609499" indent="0">
              <a:buNone/>
              <a:defRPr sz="1600"/>
            </a:lvl2pPr>
            <a:lvl3pPr marL="1218996" indent="0">
              <a:buNone/>
              <a:defRPr sz="1300"/>
            </a:lvl3pPr>
            <a:lvl4pPr marL="1828495" indent="0">
              <a:buNone/>
              <a:defRPr sz="1200"/>
            </a:lvl4pPr>
            <a:lvl5pPr marL="2437993" indent="0">
              <a:buNone/>
              <a:defRPr sz="1200"/>
            </a:lvl5pPr>
            <a:lvl6pPr marL="3047492" indent="0">
              <a:buNone/>
              <a:defRPr sz="1200"/>
            </a:lvl6pPr>
            <a:lvl7pPr marL="3656990" indent="0">
              <a:buNone/>
              <a:defRPr sz="1200"/>
            </a:lvl7pPr>
            <a:lvl8pPr marL="4266488" indent="0">
              <a:buNone/>
              <a:defRPr sz="1200"/>
            </a:lvl8pPr>
            <a:lvl9pPr marL="4875987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B5A4E6-C319-40D8-A013-ADC9CE5F6C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671D5-AFD1-4600-87B8-EC0E16363B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75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9"/>
          </a:xfrm>
        </p:spPr>
        <p:txBody>
          <a:bodyPr anchor="b"/>
          <a:lstStyle>
            <a:lvl1pPr algn="l">
              <a:defRPr sz="2699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4299"/>
            </a:lvl1pPr>
            <a:lvl2pPr marL="609499" indent="0">
              <a:buNone/>
              <a:defRPr sz="3699"/>
            </a:lvl2pPr>
            <a:lvl3pPr marL="1218996" indent="0">
              <a:buNone/>
              <a:defRPr sz="3199"/>
            </a:lvl3pPr>
            <a:lvl4pPr marL="1828495" indent="0">
              <a:buNone/>
              <a:defRPr sz="2699"/>
            </a:lvl4pPr>
            <a:lvl5pPr marL="2437993" indent="0">
              <a:buNone/>
              <a:defRPr sz="2699"/>
            </a:lvl5pPr>
            <a:lvl6pPr marL="3047492" indent="0">
              <a:buNone/>
              <a:defRPr sz="2699"/>
            </a:lvl6pPr>
            <a:lvl7pPr marL="3656990" indent="0">
              <a:buNone/>
              <a:defRPr sz="2699"/>
            </a:lvl7pPr>
            <a:lvl8pPr marL="4266488" indent="0">
              <a:buNone/>
              <a:defRPr sz="2699"/>
            </a:lvl8pPr>
            <a:lvl9pPr marL="4875987" indent="0">
              <a:buNone/>
              <a:defRPr sz="2699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9" y="5367339"/>
            <a:ext cx="7315200" cy="804863"/>
          </a:xfrm>
        </p:spPr>
        <p:txBody>
          <a:bodyPr/>
          <a:lstStyle>
            <a:lvl1pPr marL="0" indent="0">
              <a:buNone/>
              <a:defRPr sz="1899"/>
            </a:lvl1pPr>
            <a:lvl2pPr marL="609499" indent="0">
              <a:buNone/>
              <a:defRPr sz="1600"/>
            </a:lvl2pPr>
            <a:lvl3pPr marL="1218996" indent="0">
              <a:buNone/>
              <a:defRPr sz="1300"/>
            </a:lvl3pPr>
            <a:lvl4pPr marL="1828495" indent="0">
              <a:buNone/>
              <a:defRPr sz="1200"/>
            </a:lvl4pPr>
            <a:lvl5pPr marL="2437993" indent="0">
              <a:buNone/>
              <a:defRPr sz="1200"/>
            </a:lvl5pPr>
            <a:lvl6pPr marL="3047492" indent="0">
              <a:buNone/>
              <a:defRPr sz="1200"/>
            </a:lvl6pPr>
            <a:lvl7pPr marL="3656990" indent="0">
              <a:buNone/>
              <a:defRPr sz="1200"/>
            </a:lvl7pPr>
            <a:lvl8pPr marL="4266488" indent="0">
              <a:buNone/>
              <a:defRPr sz="1200"/>
            </a:lvl8pPr>
            <a:lvl9pPr marL="4875987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BA9EC3-8F2A-441F-92ED-8343FE643AA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6B163-F42F-4558-B02B-D3FE901361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67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121936" tIns="60968" rIns="121936" bIns="60968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121936" tIns="60968" rIns="121936" bIns="6096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2" y="6356350"/>
            <a:ext cx="2844800" cy="365125"/>
          </a:xfrm>
          <a:prstGeom prst="rect">
            <a:avLst/>
          </a:prstGeom>
        </p:spPr>
        <p:txBody>
          <a:bodyPr vert="horz" lIns="121936" tIns="60968" rIns="121936" bIns="6096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47C2EE-1A9C-45A3-BC42-EFAC50FE78F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10.11.2023</a:t>
            </a:fld>
            <a:endParaRPr lang="ru-RU" dirty="0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121936" tIns="60968" rIns="121936" bIns="6096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121936" tIns="60968" rIns="121936" bIns="6096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C122BA-4C5C-4491-A08D-C4920A45C1FD}" type="slidenum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41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1218996" rtl="0" eaLnBrk="1" latinLnBrk="0" hangingPunct="1">
        <a:spcBef>
          <a:spcPct val="0"/>
        </a:spcBef>
        <a:buNone/>
        <a:defRPr sz="1699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24" indent="-457124" algn="l" defTabSz="1218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4299" b="1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434" indent="-380937" algn="l" defTabSz="1218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3699" b="1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746" indent="-304750" algn="l" defTabSz="1218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99" b="1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244" indent="-304750" algn="l" defTabSz="1218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699" b="1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2743" indent="-304750" algn="l" defTabSz="1218996" rtl="0" eaLnBrk="1" latinLnBrk="0" hangingPunct="1">
        <a:spcBef>
          <a:spcPct val="20000"/>
        </a:spcBef>
        <a:buFont typeface="Arial" panose="020B0604020202020204" pitchFamily="34" charset="0"/>
        <a:buChar char="»"/>
        <a:defRPr sz="2699" b="1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42" indent="-304750" algn="l" defTabSz="1218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6pPr>
      <a:lvl7pPr marL="3961738" indent="-304750" algn="l" defTabSz="1218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7pPr>
      <a:lvl8pPr marL="4571237" indent="-304750" algn="l" defTabSz="1218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8pPr>
      <a:lvl9pPr marL="5180735" indent="-304750" algn="l" defTabSz="1218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8996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99" algn="l" defTabSz="1218996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996" algn="l" defTabSz="1218996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495" algn="l" defTabSz="1218996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993" algn="l" defTabSz="1218996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492" algn="l" defTabSz="1218996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990" algn="l" defTabSz="1218996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6488" algn="l" defTabSz="1218996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987" algn="l" defTabSz="1218996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36864" y="4125920"/>
            <a:ext cx="8850557" cy="3585540"/>
          </a:xfrm>
          <a:prstGeom prst="rect">
            <a:avLst/>
          </a:prstGeom>
        </p:spPr>
        <p:txBody>
          <a:bodyPr wrap="square" lIns="121864" tIns="60932" rIns="121864" bIns="60932">
            <a:spAutoFit/>
          </a:bodyPr>
          <a:lstStyle/>
          <a:p>
            <a:pPr defTabSz="1218590"/>
            <a:r>
              <a:rPr lang="ru-RU" sz="45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Галина </a:t>
            </a:r>
            <a:r>
              <a:rPr lang="ru-RU" sz="4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Михайловна </a:t>
            </a:r>
          </a:p>
          <a:p>
            <a:pPr defTabSz="1218590"/>
            <a:endParaRPr lang="ru-RU" sz="45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defTabSz="1218590"/>
            <a:endParaRPr lang="ru-RU" sz="45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defTabSz="1218590"/>
            <a:endParaRPr lang="ru-RU" sz="45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defTabSz="1218590"/>
            <a:endParaRPr lang="ru-RU" sz="45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00884" y="5210180"/>
            <a:ext cx="7398948" cy="104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4" tIns="60927" rIns="121854" bIns="60927">
            <a:spAutoFit/>
          </a:bodyPr>
          <a:lstStyle>
            <a:lvl1pPr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defTabSz="1218590" eaLnBrk="1" hangingPunct="1"/>
            <a:r>
              <a:rPr lang="ru-RU" sz="1999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НАЧАЛЬНИК ОТДЕЛА ПРОФЕССИОНАЛЬНОГО ОБРАЗОВАНИЯ МИНИСТЕРСТВА ОБРАЗОВАНИЯ И НАУКИ РЕСПУБЛИКИ БАШКОРТОСТАН</a:t>
            </a:r>
            <a:endParaRPr lang="ru-RU" sz="1999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92322" y="5169731"/>
            <a:ext cx="676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336864" y="3112974"/>
            <a:ext cx="7621132" cy="1046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4" tIns="60927" rIns="121854" bIns="60927">
            <a:spAutoFit/>
          </a:bodyPr>
          <a:lstStyle>
            <a:lvl1pPr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defTabSz="1218590" eaLnBrk="1" hangingPunct="1"/>
            <a:r>
              <a:rPr lang="ru-RU" sz="6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ДАВЫДОВА</a:t>
            </a:r>
            <a:endParaRPr lang="ru-RU" sz="6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36880" y="1132913"/>
            <a:ext cx="11518281" cy="89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53" tIns="45617" rIns="91253" bIns="45617">
            <a:spAutoFit/>
          </a:bodyPr>
          <a:lstStyle>
            <a:lvl1pPr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99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Обзор </a:t>
            </a:r>
            <a:r>
              <a:rPr lang="ru-RU" sz="2899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изменений законодательства в сфере среднего профессионального образования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65"/>
          <a:stretch/>
        </p:blipFill>
        <p:spPr>
          <a:xfrm>
            <a:off x="7535787" y="1589432"/>
            <a:ext cx="4656216" cy="526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82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1" y="791699"/>
            <a:ext cx="12192001" cy="457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914126" fontAlgn="base">
              <a:spcBef>
                <a:spcPct val="0"/>
              </a:spcBef>
              <a:spcAft>
                <a:spcPct val="0"/>
              </a:spcAft>
            </a:pPr>
            <a:endParaRPr lang="ru-RU" sz="2399">
              <a:solidFill>
                <a:prstClr val="white"/>
              </a:solidFill>
            </a:endParaRPr>
          </a:p>
        </p:txBody>
      </p:sp>
      <p:sp>
        <p:nvSpPr>
          <p:cNvPr id="18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-87087" y="1078546"/>
            <a:ext cx="12192000" cy="369173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799" dirty="0" smtClean="0">
                <a:solidFill>
                  <a:prstClr val="white"/>
                </a:solidFill>
                <a:latin typeface="Arial" charset="0"/>
              </a:rPr>
              <a:t>ИЗМЕНЕНИЕ ЧАСТИ 2 СТАТЬИ 27</a:t>
            </a:r>
            <a:endParaRPr lang="ru-RU" sz="1799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32116" y="1889162"/>
            <a:ext cx="470262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организация может иметь в своей структуре различные структурные подразделения, обеспечивающие осуществление образовательной деятельности с учетом уровня, вида и направленности реализуемых образовательных программ, формы обучения и режима пребывания обучающихся (филиалы, представительства, отделения, факультеты, институты, центры, кафедры, подготовительные отделения и курсы, научно-исследовательские, методические и учебно-методические подразделения, лаборатории, конструкторские бюро, учебные и учебно-производственные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мастерские…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96414" y="1889162"/>
            <a:ext cx="468598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организация может иметь в своей структуре различные структурные подразделения, обеспечивающие осуществление образовательной деятельности с учетом уровня, вида и направленности реализуемых образовательных программ, формы обучения и режима пребывания обучающихся (филиалы, представительства, отделения, факультеты, институты, центры, кафедры, подготовительные отделения и курсы, научно-исследовательские, методические и учебно-методические подразделения, лаборатории, конструкторские бюро, </a:t>
            </a:r>
            <a:r>
              <a:rPr lang="ru-RU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учебно-производственные комплексы,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 и учебно-производственные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мастерские…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Умножение 8"/>
          <p:cNvSpPr/>
          <p:nvPr/>
        </p:nvSpPr>
        <p:spPr>
          <a:xfrm>
            <a:off x="228124" y="1669461"/>
            <a:ext cx="1184365" cy="86214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10" name="Половина рамки 9"/>
          <p:cNvSpPr/>
          <p:nvPr/>
        </p:nvSpPr>
        <p:spPr>
          <a:xfrm rot="13039476">
            <a:off x="5890605" y="1671745"/>
            <a:ext cx="949947" cy="505107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0" y="108466"/>
            <a:ext cx="12192000" cy="590901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ФЕДЕРАЛЬНЫЙ ЗАКОН ОТ 29.12.2012 № 273-ФЗ «ОБ ОБРАЗОВАНИИ В РОССИЙСКОЙ ФЕДЕРАЦИИ»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(в ред. от </a:t>
            </a:r>
            <a:r>
              <a:rPr lang="ru-RU" sz="1799" dirty="0" smtClean="0">
                <a:solidFill>
                  <a:prstClr val="white"/>
                </a:solidFill>
                <a:latin typeface="Arial" charset="0"/>
              </a:rPr>
              <a:t>21.11.2022</a:t>
            </a:r>
            <a:r>
              <a:rPr lang="ru-RU" dirty="0" smtClean="0">
                <a:solidFill>
                  <a:prstClr val="white"/>
                </a:solidFill>
              </a:rPr>
              <a:t>)</a:t>
            </a:r>
            <a:endParaRPr lang="ru-RU" sz="1799" dirty="0" smtClean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81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1" y="791699"/>
            <a:ext cx="12192001" cy="457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914126" fontAlgn="base">
              <a:spcBef>
                <a:spcPct val="0"/>
              </a:spcBef>
              <a:spcAft>
                <a:spcPct val="0"/>
              </a:spcAft>
            </a:pPr>
            <a:endParaRPr lang="ru-RU" sz="2399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16011"/>
            <a:ext cx="1219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ДОПОЛНЕНИЕ СТАТЬИ 27 ЧАСТЬЮ 2.1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6914" y="2141365"/>
            <a:ext cx="102935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Учебно-производственные комплексы создаются  в образовательных организациях 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 целях организации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практической подготовки обучающихся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основным   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профессиональным   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образовательным программам, основным программам 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профессионального  обучения,  дополнительным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профессиональным программам,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предоставления работы 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временного  характера  обучающимся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выпускникам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endParaRPr lang="ru-RU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  производства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товаров, выполнения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 и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оказания услуг 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использованием материально-технической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базы таких организаций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профилю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реализуемых ими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программ</a:t>
            </a:r>
            <a:endParaRPr lang="ru-RU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0" y="108466"/>
            <a:ext cx="12192000" cy="590901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ФЕДЕРАЛЬНЫЙ ЗАКОН ОТ 29.12.2012 № 273-ФЗ «ОБ ОБРАЗОВАНИИ В РОССИЙСКОЙ ФЕДЕРАЦИИ»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(в ред. от </a:t>
            </a:r>
            <a:r>
              <a:rPr lang="ru-RU" sz="1799" dirty="0" smtClean="0">
                <a:solidFill>
                  <a:prstClr val="white"/>
                </a:solidFill>
                <a:latin typeface="Arial" charset="0"/>
              </a:rPr>
              <a:t>21.11.2022</a:t>
            </a:r>
            <a:r>
              <a:rPr lang="ru-RU" dirty="0" smtClean="0">
                <a:solidFill>
                  <a:prstClr val="white"/>
                </a:solidFill>
              </a:rPr>
              <a:t>)</a:t>
            </a:r>
            <a:endParaRPr lang="ru-RU" sz="1799" dirty="0" smtClean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24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1" y="791699"/>
            <a:ext cx="12192001" cy="457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914126" fontAlgn="base">
              <a:spcBef>
                <a:spcPct val="0"/>
              </a:spcBef>
              <a:spcAft>
                <a:spcPct val="0"/>
              </a:spcAft>
            </a:pPr>
            <a:endParaRPr lang="ru-RU" sz="2399">
              <a:solidFill>
                <a:prstClr val="white"/>
              </a:solidFill>
            </a:endParaRPr>
          </a:p>
        </p:txBody>
      </p:sp>
      <p:sp>
        <p:nvSpPr>
          <p:cNvPr id="18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0" y="1002873"/>
            <a:ext cx="12192000" cy="646044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endParaRPr lang="ru-RU" sz="1799" dirty="0">
              <a:solidFill>
                <a:prstClr val="white"/>
              </a:solidFill>
              <a:latin typeface="Arial" charset="0"/>
            </a:endParaRPr>
          </a:p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799" dirty="0" smtClean="0">
                <a:solidFill>
                  <a:prstClr val="white"/>
                </a:solidFill>
                <a:latin typeface="Arial" charset="0"/>
              </a:rPr>
              <a:t>    ДОПОЛНЕНИЕ СТАТЬИ 28 ЧАСТЬЮ 5.1 </a:t>
            </a:r>
            <a:endParaRPr lang="ru-RU" sz="1799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58538" y="2257925"/>
            <a:ext cx="1027611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организации,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реализующие  основные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профессиональные  образовательные  программы,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оказывать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содействие в 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трудоустройстве  лиц,  осваивающих  или завершивших освоение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указанных образовательных 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программ,  </a:t>
            </a:r>
            <a:endParaRPr lang="ru-RU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  числе  в  структурные 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подразделения, созданные 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такими  организациями </a:t>
            </a:r>
            <a:endParaRPr lang="ru-RU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практической подготовки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обучающихся,</a:t>
            </a:r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выполнения    опытно-конструкторских    работ,   осуществления   научной, творческой 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иной деятельности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хозяйственные общества и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хозяйственные партнерства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деятельность  которых заключается в практическом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применении (внедрении) результатов  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интеллектуальной  деятельности, 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учредителями (участниками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которых являются такие организации.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0" y="108466"/>
            <a:ext cx="12192000" cy="590901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ФЕДЕРАЛЬНЫЙ ЗАКОН ОТ 29.12.2012 № 273-ФЗ «ОБ ОБРАЗОВАНИИ В РОССИЙСКОЙ ФЕДЕРАЦИИ»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(в ред. от </a:t>
            </a:r>
            <a:r>
              <a:rPr lang="ru-RU" sz="1799" dirty="0" smtClean="0">
                <a:solidFill>
                  <a:prstClr val="white"/>
                </a:solidFill>
                <a:latin typeface="Arial" charset="0"/>
              </a:rPr>
              <a:t>21.11.2022</a:t>
            </a:r>
            <a:r>
              <a:rPr lang="ru-RU" dirty="0" smtClean="0">
                <a:solidFill>
                  <a:prstClr val="white"/>
                </a:solidFill>
              </a:rPr>
              <a:t>)</a:t>
            </a:r>
            <a:endParaRPr lang="ru-RU" sz="1799" dirty="0" smtClean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2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0628"/>
            <a:ext cx="1219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УКАЗ ГЛАВЫ РЕСПУБЛИКИ БАШКОРТОСТАН </a:t>
            </a:r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ОТ 27.10.2022 № </a:t>
            </a: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УГ-790 </a:t>
            </a:r>
            <a:endParaRPr lang="ru-RU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«О </a:t>
            </a: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ДОПОЛНИТЕЛЬНЫХ МЕРАХ СОЦИАЛЬНОЙ ПОДДЕРЖКИ В СФЕРЕ ОБРАЗОВАНИЯ </a:t>
            </a:r>
            <a:endParaRPr lang="ru-RU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СЕМЕЙ ГРАЖДАН </a:t>
            </a: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ИЗ РЕСПУБЛИКИ БАШКОРТОСТАН, ПРИНИМАЮЩИХ УЧАСТИЕ </a:t>
            </a:r>
            <a:endParaRPr lang="ru-RU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СПЕЦИАЛЬНОЙ </a:t>
            </a:r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ВОЕННОЙ </a:t>
            </a: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ОПЕРАЦИИ, ПРОВОДИМОЙ НА ТЕРРИТОРИЯХ ДОНЕЦКОЙ </a:t>
            </a:r>
            <a:endParaRPr lang="ru-RU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НАРОДНОЙ </a:t>
            </a: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РЕСПУБЛИКИ, ЛУГАНСКОЙ НАРОДНОЙ РЕСПУБЛИКИ, ЗАПОРОЖСКОЙ ОБЛАСТИ </a:t>
            </a:r>
            <a:endParaRPr lang="ru-RU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ХЕРСОНСКОЙ ОБЛАСТИ, </a:t>
            </a:r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УКРАИНЫ»</a:t>
            </a:r>
          </a:p>
          <a:p>
            <a:pPr algn="ctr"/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в ред. от </a:t>
            </a:r>
            <a:r>
              <a:rPr lang="ru-RU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03.11.2023 № </a:t>
            </a: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УГ-963)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67246" y="2895660"/>
            <a:ext cx="1005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1 Указа Главы Республики Башкортостан от 27 октября 2022 года № УГ-790  дополнить абзацем седьмым следующего содержания: </a:t>
            </a:r>
          </a:p>
          <a:p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«компенсации стоимости обучения детей участников СВО по образовательным программам среднего профессионального образования по договорам об оказании платных образовательных услуг в образовательных организациях высшего образования и в негосударственных профессиональных образовательных организациях, расположенных на территории Республики Башкортостан»</a:t>
            </a:r>
            <a:endParaRPr lang="ru-RU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4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0" y="180612"/>
            <a:ext cx="12192000" cy="830966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ПРИКАЗ МИНИСТЕРСТВА ПРОСВЕЩЕНИЯ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РОССИЙСКОЙ ФЕДЕРАЦИИ </a:t>
            </a: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ОТ 24.08.2022 №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762 </a:t>
            </a:r>
            <a:endParaRPr lang="ru-RU" sz="1600" dirty="0" smtClean="0">
              <a:solidFill>
                <a:prstClr val="white"/>
              </a:solidFill>
              <a:latin typeface="Arial" charset="0"/>
            </a:endParaRPr>
          </a:p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«ОБ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УТВЕРЖДЕНИИ ПОРЯДКА ОРГАНИЗАЦИИ И ОСУЩЕСТВЛЕНИЯ ОБРАЗОВАТЕЛЬНОЙ ДЕЯТЕЛЬНОСТИ </a:t>
            </a:r>
            <a:endParaRPr lang="ru-RU" sz="1600" dirty="0" smtClean="0">
              <a:solidFill>
                <a:prstClr val="white"/>
              </a:solidFill>
              <a:latin typeface="Arial" charset="0"/>
            </a:endParaRPr>
          </a:p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ПО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ОБРАЗОВАТЕЛЬНЫМ ПРОГРАММАМ СРЕДНЕГО ПРОФЕССИОНАЛЬНОГО </a:t>
            </a: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ОБРАЗОВАНИЯ»</a:t>
            </a:r>
            <a:endParaRPr lang="ru-RU" sz="16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5027" y="1655513"/>
            <a:ext cx="10580915" cy="3635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24. При получении среднего профессионального образования </a:t>
            </a:r>
            <a:r>
              <a:rPr lang="ru-RU" sz="12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соответствии с индивидуальным учебным планом сроки получения образования могут быть изменены образовательной организацией 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учетом особенностей и образовательных потребностей конкретного обучающегося.</a:t>
            </a:r>
          </a:p>
          <a:p>
            <a:pPr indent="342900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Обучение по индивидуальному учебному плану, в том числе ускоренное обучение, в пределах осваиваемой образовательной программы, осуществляется </a:t>
            </a:r>
            <a:r>
              <a:rPr lang="ru-RU" sz="12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порядке, установленном локальными нормативными актами 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образовательной </a:t>
            </a:r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организации.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42900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342900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2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Численность обучающихся в учебной группе определяется образовательной организацией с учетом требований санитарных правил и норм к площадям помещений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используемых при осуществлении образовательной </a:t>
            </a:r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деятельности. 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Исходя из специфики образовательной организации учебные занятия и практика могут проводиться образовательной организацией с группами обучающихся различной численности и отдельными обучающимися, а также с разделением группы на подгруппы. </a:t>
            </a:r>
            <a:b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Образовательная 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 вправе объединять группы обучающихся при проведении учебных занятий в виде лекций.</a:t>
            </a:r>
          </a:p>
          <a:p>
            <a:pPr indent="342900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342900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36. Если федеральным государственным образовательным стандартом среднего профессионального образования предусмотрено освоение основной программы профессионального обучения по профессии рабочего, должности служащего, </a:t>
            </a:r>
            <a:r>
              <a:rPr lang="ru-RU" sz="12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 по результатам освоения профессионального модуля образовательной программы среднего профессионального образования, который включает в себя проведение практики, обучающийся получает свидетельство о профессии рабочего, должности служащего. 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Получение обучающимися профессионального обучения по профессии рабочего, должности служащего в рамках образовательной программы среднего профессионального образования завершается сдачей квалификационного экзамена.</a:t>
            </a:r>
            <a:endParaRPr lang="ru-RU" sz="12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65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2113" y="1993993"/>
            <a:ext cx="106070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17. Образовательные </a:t>
            </a:r>
            <a:r>
              <a:rPr lang="ru-RU" sz="1600" b="1" dirty="0">
                <a:solidFill>
                  <a:schemeClr val="bg1"/>
                </a:solidFill>
              </a:rPr>
              <a:t>программы среднего профессионального образования, </a:t>
            </a:r>
            <a:r>
              <a:rPr lang="ru-RU" sz="1600" b="1" dirty="0">
                <a:solidFill>
                  <a:srgbClr val="FFC000"/>
                </a:solidFill>
              </a:rPr>
              <a:t>за исключением образовательных программ среднего профессионального образования, реализуемых в целях подготовки кадров для организаций оборонно-промышленного комплекса, </a:t>
            </a:r>
            <a:r>
              <a:rPr lang="ru-RU" sz="1600" b="1" dirty="0">
                <a:solidFill>
                  <a:schemeClr val="bg1"/>
                </a:solidFill>
              </a:rPr>
              <a:t>ежегодно обновляются образовательными организациями с учетом развития науки, техники, культуры, экономики, технологий и социальной сферы.</a:t>
            </a:r>
          </a:p>
          <a:p>
            <a:r>
              <a:rPr lang="ru-RU" sz="1600" b="1" dirty="0">
                <a:solidFill>
                  <a:srgbClr val="FFC000"/>
                </a:solidFill>
              </a:rPr>
              <a:t>Образовательные программы среднего профессионального образования, реализуемые в целях подготовки кадров для организаций оборонно-промышленного комплекса, обновляются образовательной организацией по мере </a:t>
            </a:r>
            <a:r>
              <a:rPr lang="ru-RU" sz="1600" b="1" dirty="0" smtClean="0">
                <a:solidFill>
                  <a:srgbClr val="FFC000"/>
                </a:solidFill>
              </a:rPr>
              <a:t>необходимости</a:t>
            </a:r>
            <a:endParaRPr lang="ru-RU" sz="1600" b="1" dirty="0">
              <a:solidFill>
                <a:srgbClr val="FFC000"/>
              </a:solidFill>
            </a:endParaRPr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0" y="180612"/>
            <a:ext cx="12192000" cy="830966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ПРИКАЗ МИНИСТЕРСТВА ПРОСВЕЩЕНИЯ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РОССИЙСКОЙ ФЕДЕРАЦИИ </a:t>
            </a: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ОТ 24.08.2022 №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762 </a:t>
            </a:r>
            <a:endParaRPr lang="ru-RU" sz="1600" dirty="0" smtClean="0">
              <a:solidFill>
                <a:prstClr val="white"/>
              </a:solidFill>
              <a:latin typeface="Arial" charset="0"/>
            </a:endParaRPr>
          </a:p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«ОБ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УТВЕРЖДЕНИИ ПОРЯДКА ОРГАНИЗАЦИИ И ОСУЩЕСТВЛЕНИЯ ОБРАЗОВАТЕЛЬНОЙ ДЕЯТЕЛЬНОСТИ </a:t>
            </a:r>
            <a:endParaRPr lang="ru-RU" sz="1600" dirty="0" smtClean="0">
              <a:solidFill>
                <a:prstClr val="white"/>
              </a:solidFill>
              <a:latin typeface="Arial" charset="0"/>
            </a:endParaRPr>
          </a:p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ПО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ОБРАЗОВАТЕЛЬНЫМ ПРОГРАММАМ СРЕДНЕГО ПРОФЕССИОНАЛЬНОГО </a:t>
            </a: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ОБРАЗОВАНИЯ»</a:t>
            </a:r>
            <a:endParaRPr lang="ru-RU" sz="1600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73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0" y="145778"/>
            <a:ext cx="12192000" cy="830966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ПРИКАЗ МИНИСТЕРСТВА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ОБРАЗОВАНИЯ И НАУКИ РОССИЙСКОЙ ФЕДЕРАЦИИ </a:t>
            </a: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ОТ 06.06.2013 №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443 </a:t>
            </a:r>
            <a:endParaRPr lang="ru-RU" sz="1600" dirty="0" smtClean="0">
              <a:solidFill>
                <a:prstClr val="white"/>
              </a:solidFill>
              <a:latin typeface="Arial" charset="0"/>
            </a:endParaRPr>
          </a:p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«ОБ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УТВЕРЖДЕНИИ ПОРЯДКА И СЛУЧАЕВ ПЕРЕХОДА ЛИЦ, ОБУЧАЮЩИХСЯ ПО ОБРАЗОВАТЕЛЬНЫМ ПРОГРАММАМ СРЕДНЕГО ПРОФЕССИОНАЛЬНОГО И ВЫСШЕГО ОБРАЗОВАНИЯ, С ПЛАТНОГО ОБУЧЕНИЯ НА </a:t>
            </a: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БЕСПЛАТНОЕ»</a:t>
            </a:r>
            <a:endParaRPr lang="ru-RU" sz="16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10788" y="1282656"/>
            <a:ext cx="10136777" cy="502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подпункт "б" пункта 6 дополнить абзацем следующего содержания:</a:t>
            </a:r>
          </a:p>
          <a:p>
            <a:pPr indent="342900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16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детей лиц, принимающих или принимавших участие в специальной военной операции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(далее - специальная военная операция);";</a:t>
            </a:r>
          </a:p>
          <a:p>
            <a:pPr indent="342900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дополнить пунктом 6(1) следующего содержания:</a:t>
            </a:r>
          </a:p>
          <a:p>
            <a:pPr indent="342900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"6(1). </a:t>
            </a:r>
            <a:r>
              <a:rPr lang="ru-RU" sz="16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Участники специальной военной операции, не имеющие на момент подачи заявления на переход академической задолженности, дисциплинарных взысканий, задолженности по оплате обучения, переводятся на вакантные бюджетные места, перераспределенные в соответствии с Правилами перераспределения вакантных мест, имеющихся в образовательной организации и финансируемых за счет бюджетных ассигнований федерального бюджета, бюджетов субъектов Российской Федерации и местных бюджетов, утвержденными постановлением Правительства Российской Федерации от 8 августа 2023 г. N 1292.</a:t>
            </a:r>
          </a:p>
          <a:p>
            <a:pPr indent="342900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Участник специальной военной операции, желающий перейти на вакантное бюджетное место, представляет в образовательную организацию, в которой он обучается, заявление на переход на имя руководителя образовательной организации и документ, подтверждающий участие в специальной военной операции (в случае отсутствия в личном деле обучающегося).".</a:t>
            </a:r>
            <a:endParaRPr lang="ru-RU" sz="16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42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13211" y="194328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ПОСТАНОВЛЕНИЕ </a:t>
            </a:r>
            <a:r>
              <a:rPr lang="ru-RU" sz="1600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ПРАВИТЕЛЬСТВА </a:t>
            </a:r>
            <a:r>
              <a:rPr lang="ru-RU" sz="1600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РОССИЙСКОЙ ФЕДЕРАЦИИ </a:t>
            </a:r>
            <a:r>
              <a:rPr lang="ru-RU" sz="1600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ОТ 08.08.2023 № </a:t>
            </a:r>
            <a:r>
              <a:rPr lang="ru-RU" sz="1600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1292 </a:t>
            </a:r>
            <a:endParaRPr lang="ru-RU" sz="1600" b="1" dirty="0" smtClean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«ОБ </a:t>
            </a:r>
            <a:r>
              <a:rPr lang="ru-RU" sz="1600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УТВЕРЖДЕНИИ ПРАВИЛ ПЕРЕРАСПРЕДЕЛЕНИЯ ВАКАНТНЫХ МЕСТ, </a:t>
            </a:r>
            <a:endParaRPr lang="ru-RU" sz="1600" b="1" dirty="0" smtClean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ИМЕЮЩИХСЯ </a:t>
            </a:r>
            <a:r>
              <a:rPr lang="ru-RU" sz="1600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В ОБРАЗОВАТЕЛЬНОЙ ОРГАНИЗАЦИИ И ФИНАНСИРУЕМЫХ </a:t>
            </a:r>
            <a:endParaRPr lang="ru-RU" sz="1600" b="1" dirty="0" smtClean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ЗА </a:t>
            </a:r>
            <a:r>
              <a:rPr lang="ru-RU" sz="1600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СЧЕТ БЮДЖЕТНЫХ АССИГНОВАНИЙ ФЕДЕРАЛЬНОГО БЮДЖЕТА, </a:t>
            </a:r>
            <a:endParaRPr lang="ru-RU" sz="1600" b="1" dirty="0" smtClean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БЮДЖЕТОВ </a:t>
            </a:r>
            <a:r>
              <a:rPr lang="ru-RU" sz="1600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СУБЪЕКТОВ РОССИЙСКОЙ ФЕДЕРАЦИИ И МЕСТНЫХ </a:t>
            </a:r>
            <a:r>
              <a:rPr lang="ru-RU" sz="1600" b="1" dirty="0" smtClean="0">
                <a:solidFill>
                  <a:prstClr val="white"/>
                </a:solidFill>
                <a:latin typeface="Arial" charset="0"/>
                <a:cs typeface="Arial" pitchFamily="34" charset="0"/>
              </a:rPr>
              <a:t>БЮДЖЕТОВ» </a:t>
            </a:r>
            <a:endParaRPr lang="ru-RU" sz="1600" b="1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36617" y="1859340"/>
            <a:ext cx="994518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Перераспределение вакантных мест осуществляется внутри образовательной организации вне зависимости от формы обучения на соответствующем курсе: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а) </a:t>
            </a:r>
            <a:r>
              <a:rPr lang="ru-RU" sz="16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одной профессии на другую профессию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в случае, если вакантные места, планируемые к перераспределению, установлены образовательной организацией по профессиям;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б) </a:t>
            </a:r>
            <a:r>
              <a:rPr lang="ru-RU" sz="16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одной специальности на другую специальность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в случае, если вакантные места, планируемые к перераспределению, установлены образовательной организацией по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специальностям…</a:t>
            </a:r>
          </a:p>
          <a:p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Решение по перераспределению вакантных мест принимается коллегиальным органом управления образовательной организации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наличии заявления обучающегося (обучающихся) - участника (участников) специальной военной операции на переход с платного обучения на бесплатное и отсутствии у образовательной организации вакантных мест по соответствующим профессиям, специальностям, направлениям подготовки и научным специальностям.</a:t>
            </a:r>
          </a:p>
          <a:p>
            <a:pPr algn="just"/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24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1" y="791699"/>
            <a:ext cx="12192001" cy="457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914126" fontAlgn="base">
              <a:spcBef>
                <a:spcPct val="0"/>
              </a:spcBef>
              <a:spcAft>
                <a:spcPct val="0"/>
              </a:spcAft>
            </a:pPr>
            <a:endParaRPr lang="ru-RU" sz="2399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18902" y="1295438"/>
            <a:ext cx="10249989" cy="2283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17.05.2022 № 336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«Об утверждении перечней профессий и специальностей среднего профессионального образования и установлении соответствия отдельных профессий и специальностей среднего профессионального образования, указанных в этих перечнях, профессиям и специальностям среднего профессионального образования, перечни которых утверждены приказом Министерства образования и науки Российской Федерации от 29 октября 2013 г.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№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1199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"Об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утверждении перечней профессий и специальностей среднего профессионального образования"</a:t>
            </a:r>
            <a:r>
              <a:rPr lang="ru-RU" sz="1600" b="1" dirty="0" smtClean="0">
                <a:solidFill>
                  <a:prstClr val="white"/>
                </a:solidFill>
                <a:latin typeface="Arial" charset="0"/>
              </a:rPr>
              <a:t>»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6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ред. </a:t>
            </a:r>
            <a:r>
              <a:rPr lang="ru-RU" sz="1600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приказов </a:t>
            </a:r>
            <a:r>
              <a:rPr lang="ru-RU" sz="1600" b="1" dirty="0" err="1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6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России от 12.05.2023 N 359, от 25.09.2023 N 717</a:t>
            </a:r>
            <a:r>
              <a:rPr lang="ru-RU" sz="1600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sz="1600" b="1" dirty="0">
              <a:solidFill>
                <a:srgbClr val="FFC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18902" y="4095569"/>
            <a:ext cx="10728960" cy="966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14.07.2023 № 534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«Об утверждении перечня профессий рабочих, должностей служащих, по которым осуществляется профессиональное обучение»</a:t>
            </a:r>
            <a:endParaRPr lang="ru-RU" sz="16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-1" y="250159"/>
            <a:ext cx="12192000" cy="341602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ИЗМЕНЕНИЕ ПЕРЕЧНЕЙ ПРОФЕССИЙ И СПЕЦИАЛЬНОСТЕЙ</a:t>
            </a:r>
            <a:endParaRPr lang="ru-RU" sz="1799" dirty="0" smtClean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0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0" y="161030"/>
            <a:ext cx="12192000" cy="830966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ПРИКАЗ МИНИСТЕРСТВА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ПРОСВЕЩЕНИЯ РОССИЙСКОЙ ФЕДЕРАЦИИ </a:t>
            </a: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ОТ 14.10.2022 №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906 </a:t>
            </a:r>
            <a:endParaRPr lang="ru-RU" sz="1600" dirty="0" smtClean="0">
              <a:solidFill>
                <a:prstClr val="white"/>
              </a:solidFill>
              <a:latin typeface="Arial" charset="0"/>
            </a:endParaRPr>
          </a:p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«ОБ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УТВЕРЖДЕНИИ ПОРЯДКА ЗАПОЛНЕНИЯ, УЧЕТА И ВЫДАЧИ ДИПЛОМОВ </a:t>
            </a:r>
            <a:endParaRPr lang="ru-RU" sz="1600" dirty="0" smtClean="0">
              <a:solidFill>
                <a:prstClr val="white"/>
              </a:solidFill>
              <a:latin typeface="Arial" charset="0"/>
            </a:endParaRPr>
          </a:p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О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СРЕДНЕМ ПРОФЕССИОНАЛЬНОМ ОБРАЗОВАНИИ И ИХ </a:t>
            </a: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ДУБЛИКАТОВ»</a:t>
            </a:r>
            <a:endParaRPr lang="ru-RU" sz="16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32114" y="1371040"/>
            <a:ext cx="10206446" cy="3909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 </a:t>
            </a:r>
            <a:r>
              <a:rPr lang="ru-RU" sz="14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Диплом выдается с приложением к нему не позднее 10 календарных дней после издания приказа об отчислении выпускника.</a:t>
            </a:r>
          </a:p>
          <a:p>
            <a:pPr indent="342900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16. Диплом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без приложения к нему действителен. Приложение к диплому недействительно без диплома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42900">
              <a:lnSpc>
                <a:spcPct val="107000"/>
              </a:lnSpc>
              <a:spcAft>
                <a:spcPts val="0"/>
              </a:spcAft>
            </a:pPr>
            <a:endParaRPr lang="ru-RU" sz="14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42900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4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случае утраты только диплома выдаются дубликат диплома и дубликат приложения к нему.</a:t>
            </a:r>
          </a:p>
          <a:p>
            <a:pPr indent="342900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случае утраты только приложения к диплому выдается дубликат приложения к диплому.</a:t>
            </a:r>
          </a:p>
          <a:p>
            <a:pPr indent="342900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26. </a:t>
            </a:r>
            <a:r>
              <a:rPr lang="ru-RU" sz="14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Дубликат выдается организацией, выдавшей диплом, или ее </a:t>
            </a:r>
            <a:r>
              <a:rPr lang="ru-RU" sz="1400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правопреемником.</a:t>
            </a:r>
          </a:p>
          <a:p>
            <a:pPr indent="342900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случае ликвидации организации, выдавшей диплом (ее правопреемника), дубликат выдается учредителем организации.</a:t>
            </a:r>
          </a:p>
          <a:p>
            <a:pPr indent="342900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отсутствии учредителя организации государственным органом или органом местного самоуправления, в ведении которого находится (структурным подразделением которых является) государственный или муниципальный архив, в который переданы на хранение документы выпускников организации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342900">
              <a:lnSpc>
                <a:spcPct val="107000"/>
              </a:lnSpc>
              <a:spcAft>
                <a:spcPts val="0"/>
              </a:spcAft>
            </a:pP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42900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34. Дубликат диплома без приложения к нему действителен.</a:t>
            </a:r>
          </a:p>
          <a:p>
            <a:pPr indent="342900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Дубликат приложения к диплому недействителен без диплома или без дубликата диплома.</a:t>
            </a:r>
            <a:endParaRPr lang="ru-RU" sz="1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4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-27212" y="2277172"/>
            <a:ext cx="12192000" cy="2308294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 С РУКОВОДИТЕЛЯМИ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</a:t>
            </a:r>
            <a:br>
              <a:rPr lang="ru-RU" sz="3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БАШКОРТОСТАН </a:t>
            </a:r>
            <a:endParaRPr lang="ru-RU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-182881" y="224153"/>
            <a:ext cx="12192000" cy="1323409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white"/>
                </a:solidFill>
                <a:latin typeface="Arial" charset="0"/>
              </a:rPr>
              <a:t>ПРИКАЗ </a:t>
            </a: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МИНИСТЕРСТВА ПРОСВЕЩЕНИЯ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РОССИЙСКОЙ ФЕДЕРАЦИИ </a:t>
            </a: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ОТ 08.11.2021 №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800 </a:t>
            </a:r>
            <a:endParaRPr lang="ru-RU" sz="1600" dirty="0" smtClean="0">
              <a:solidFill>
                <a:prstClr val="white"/>
              </a:solidFill>
              <a:latin typeface="Arial" charset="0"/>
            </a:endParaRPr>
          </a:p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«ОБ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УТВЕРЖДЕНИИ ПОРЯДКА ПРОВЕДЕНИЯ ГОСУДАРСТВЕННОЙ ИТОГОВОЙ АТТЕСТАЦИИ </a:t>
            </a:r>
            <a:endParaRPr lang="ru-RU" sz="1600" dirty="0" smtClean="0">
              <a:solidFill>
                <a:prstClr val="white"/>
              </a:solidFill>
              <a:latin typeface="Arial" charset="0"/>
            </a:endParaRPr>
          </a:p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ПО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ОБРАЗОВАТЕЛЬНЫМ ПРОГРАММАМ СРЕДНЕГО ПРОФЕССИОНАЛЬНОГО </a:t>
            </a: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ОБРАЗОВАНИЯ»</a:t>
            </a:r>
          </a:p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ea typeface="Calibri" panose="020F0502020204030204" pitchFamily="34" charset="0"/>
              </a:rPr>
              <a:t>(в </a:t>
            </a:r>
            <a:r>
              <a:rPr lang="ru-RU" sz="1600" dirty="0">
                <a:solidFill>
                  <a:schemeClr val="bg1"/>
                </a:solidFill>
                <a:ea typeface="Calibri" panose="020F0502020204030204" pitchFamily="34" charset="0"/>
              </a:rPr>
              <a:t>ред. Приказа </a:t>
            </a:r>
            <a:r>
              <a:rPr lang="ru-RU" sz="1600" dirty="0" err="1">
                <a:solidFill>
                  <a:schemeClr val="bg1"/>
                </a:solidFill>
                <a:ea typeface="Calibri" panose="020F0502020204030204" pitchFamily="34" charset="0"/>
              </a:rPr>
              <a:t>Минпросвещения</a:t>
            </a:r>
            <a:r>
              <a:rPr lang="ru-RU" sz="1600" dirty="0">
                <a:solidFill>
                  <a:schemeClr val="bg1"/>
                </a:solidFill>
                <a:ea typeface="Calibri" panose="020F0502020204030204" pitchFamily="34" charset="0"/>
              </a:rPr>
              <a:t> России от 19.01.2023 N 37)</a:t>
            </a:r>
          </a:p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2445" y="1703141"/>
            <a:ext cx="10432869" cy="1390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67. Выпускникам, не прошедшим ГИА по уважительной причине, в том числе не явившимся </a:t>
            </a:r>
            <a:b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уважительной причине для прохождения одного из аттестационных испытаний, предусмотренных формой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ГИА, </a:t>
            </a:r>
            <a:r>
              <a:rPr lang="ru-RU" sz="16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предоставляется возможность пройти ГИА, в том числе не пройденное аттестационное испытание (при его наличии), без отчисления из образовательной организации</a:t>
            </a:r>
            <a:r>
              <a:rPr lang="ru-RU" sz="1600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292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1" y="791699"/>
            <a:ext cx="12192001" cy="457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914126" fontAlgn="base">
              <a:spcBef>
                <a:spcPct val="0"/>
              </a:spcBef>
              <a:spcAft>
                <a:spcPct val="0"/>
              </a:spcAft>
            </a:pPr>
            <a:endParaRPr lang="ru-RU" sz="2399">
              <a:solidFill>
                <a:prstClr val="white"/>
              </a:solidFill>
            </a:endParaRPr>
          </a:p>
        </p:txBody>
      </p:sp>
      <p:sp>
        <p:nvSpPr>
          <p:cNvPr id="18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1" y="117497"/>
            <a:ext cx="12192000" cy="584745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white"/>
                </a:solidFill>
                <a:latin typeface="Arial" charset="0"/>
              </a:rPr>
              <a:t>ПРИКАЗ </a:t>
            </a: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МИНИСТЕРСТВА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ОБРАЗОВАНИЯ И НАУКИ РОССИЙСКОЙ ФЕДЕРАЦИИ </a:t>
            </a: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ОТ 13.06.2013 №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455 </a:t>
            </a:r>
            <a:endParaRPr lang="ru-RU" sz="1600" dirty="0" smtClean="0">
              <a:solidFill>
                <a:prstClr val="white"/>
              </a:solidFill>
              <a:latin typeface="Arial" charset="0"/>
            </a:endParaRPr>
          </a:p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«ОБ </a:t>
            </a:r>
            <a:r>
              <a:rPr lang="ru-RU" sz="1600" dirty="0">
                <a:solidFill>
                  <a:prstClr val="white"/>
                </a:solidFill>
                <a:latin typeface="Arial" charset="0"/>
              </a:rPr>
              <a:t>УТВЕРЖДЕНИИ ПОРЯДКА И ОСНОВАНИЙ ПРЕДОСТАВЛЕНИЯ АКАДЕМИЧЕСКОГО ОТПУСКА </a:t>
            </a:r>
            <a:r>
              <a:rPr lang="ru-RU" sz="1600" dirty="0" smtClean="0">
                <a:solidFill>
                  <a:prstClr val="white"/>
                </a:solidFill>
                <a:latin typeface="Arial" charset="0"/>
              </a:rPr>
              <a:t>ОБУЧАЮЩИМСЯ»</a:t>
            </a:r>
            <a:endParaRPr lang="ru-RU" sz="16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9382" y="1383688"/>
            <a:ext cx="104241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Академический отпуск предоставляется обучающемуся в связи с невозможностью освоения образовательной программы среднего профессионального или высшего образования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организации, осуществляющей образовательную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деятельность, </a:t>
            </a:r>
            <a:r>
              <a:rPr lang="ru-RU" sz="1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медицинским показаниям, семейным и иным обстоятельствам на период времени, не превышающий двух лет</a:t>
            </a:r>
            <a:r>
              <a:rPr lang="ru-RU" sz="1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Академический отпуск предоставляется обучающемуся </a:t>
            </a:r>
            <a:r>
              <a:rPr lang="ru-RU" sz="1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неограниченное количество раз</a:t>
            </a:r>
            <a:r>
              <a:rPr lang="ru-RU" sz="1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Основанием для принятия решения о предоставлении обучающемуся академического отпуска является </a:t>
            </a:r>
            <a:r>
              <a:rPr lang="ru-RU" sz="1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личное заявление </a:t>
            </a:r>
            <a:r>
              <a:rPr lang="ru-RU" sz="1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обучающегося,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также </a:t>
            </a:r>
            <a:r>
              <a:rPr lang="ru-RU" sz="1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врачебной комиссии медицинской организации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(для предоставления академического отпуска по медицинским показаниям), </a:t>
            </a:r>
            <a:r>
              <a:rPr lang="ru-RU" sz="1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повестка военного комиссариата,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содержащая время и место отправки к месту прохождения военной службы (для предоставления академического отпуска в случае призыва на военную службу), </a:t>
            </a:r>
            <a:r>
              <a:rPr lang="ru-RU" sz="1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документы, подтверждающие основание предоставления академического отпуска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 наличии).</a:t>
            </a:r>
          </a:p>
          <a:p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Обучающимся, находящимся в академическом отпуске </a:t>
            </a:r>
            <a:r>
              <a:rPr lang="ru-RU" sz="1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медицинским показаниям, назначаются и выплачиваются ежемесячные компенсационные выплаты в соответствии с постановлением Правительства Российской Федерации от 3 ноября 1994 г. </a:t>
            </a:r>
            <a:r>
              <a:rPr lang="ru-RU" sz="1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1206 </a:t>
            </a:r>
            <a:r>
              <a:rPr lang="ru-RU" sz="1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назначения и выплаты ежемесячных компенсационных выплат отдельным категориям </a:t>
            </a:r>
            <a:r>
              <a:rPr lang="ru-RU" sz="1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граждан» </a:t>
            </a:r>
            <a:endParaRPr lang="ru-RU" sz="1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1" y="791699"/>
            <a:ext cx="12192001" cy="457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914126" fontAlgn="base">
              <a:spcBef>
                <a:spcPct val="0"/>
              </a:spcBef>
              <a:spcAft>
                <a:spcPct val="0"/>
              </a:spcAft>
            </a:pPr>
            <a:endParaRPr lang="ru-RU" sz="2399">
              <a:solidFill>
                <a:prstClr val="white"/>
              </a:solidFill>
            </a:endParaRPr>
          </a:p>
        </p:txBody>
      </p:sp>
      <p:sp>
        <p:nvSpPr>
          <p:cNvPr id="18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0" y="108466"/>
            <a:ext cx="12192000" cy="590901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ФЕДЕРАЛЬНЫЙ ЗАКОН ОТ 29.12.2012 № 273-ФЗ «ОБ ОБРАЗОВАНИИ В РОССИЙСКОЙ ФЕДЕРАЦИИ»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(в ред. от 04.08.2023)</a:t>
            </a:r>
            <a:endParaRPr lang="ru-RU" sz="1799" dirty="0" smtClean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19107" y="1723995"/>
            <a:ext cx="47635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воспитание  - деятельность, направленная на развитие личности, </a:t>
            </a:r>
            <a:r>
              <a:rPr lang="ru-RU" sz="1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у обучающихся трудолюбия, ответственного отношения  к труду и его результатам,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для самоопределения и социализации обучающихся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правопорядку, человеку труда и старшему поколению, взаимного уважения, бережного отношения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культурному наследию и традициям многонационального народа Российской Федерации, природе и окружающей среде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ловина рамки 5"/>
          <p:cNvSpPr/>
          <p:nvPr/>
        </p:nvSpPr>
        <p:spPr>
          <a:xfrm rot="13039476">
            <a:off x="5890605" y="1471442"/>
            <a:ext cx="949947" cy="505107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Умножение 6"/>
          <p:cNvSpPr/>
          <p:nvPr/>
        </p:nvSpPr>
        <p:spPr>
          <a:xfrm>
            <a:off x="228124" y="1469158"/>
            <a:ext cx="1184365" cy="86214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89103" y="1723995"/>
            <a:ext cx="46690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воспитание 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направленная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развитие личности, создание условий  для самоопределения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социализации обучающихся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социокультурных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духовно-нравственных  ценностей 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принятых в российском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 правил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норм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поведения в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интересах человека, семьи, общества и государства,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обучающихся чувства патриотизма,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гражданственности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уважения к памяти защитников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Отечества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подвигам Героев Отечества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закону и правопорядку,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человеку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 и старшему поколению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взаимного уважения, бережного </a:t>
            </a:r>
            <a:endParaRPr lang="ru-RU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отношения к культурному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наследию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традициям многонационального народа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Федерации,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природе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окружающей среде </a:t>
            </a:r>
            <a:endParaRPr lang="ru-RU" sz="1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832848" y="989105"/>
            <a:ext cx="4053802" cy="369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799" b="1" dirty="0">
                <a:solidFill>
                  <a:schemeClr val="bg1"/>
                </a:solidFill>
                <a:latin typeface="Arial" charset="0"/>
              </a:rPr>
              <a:t>ИЗМЕНЕНИЕ ПУНКТА 2 СТАТЬИ 2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7515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1" y="791699"/>
            <a:ext cx="12192001" cy="457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914126" fontAlgn="base">
              <a:spcBef>
                <a:spcPct val="0"/>
              </a:spcBef>
              <a:spcAft>
                <a:spcPct val="0"/>
              </a:spcAft>
            </a:pPr>
            <a:endParaRPr lang="ru-RU" sz="2399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951889" y="1006232"/>
            <a:ext cx="59624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ДОПОЛНЕНИЕ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ЧАСТИ 3 СТАТЬИ 28 ПУНКТОМ 19.1.</a:t>
            </a:r>
          </a:p>
          <a:p>
            <a:pPr algn="ctr"/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271450" y="2368076"/>
            <a:ext cx="9509761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Компетенция образовательной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организации:</a:t>
            </a:r>
          </a:p>
          <a:p>
            <a:pPr>
              <a:lnSpc>
                <a:spcPct val="107000"/>
              </a:lnSpc>
            </a:pP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содействие    добровольческой   (волонтерской)   деятельности обучающихся, их участию в общественно полезном труде</a:t>
            </a:r>
            <a:endParaRPr lang="ru-RU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0" y="108466"/>
            <a:ext cx="12192000" cy="590901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ФЕДЕРАЛЬНЫЙ ЗАКОН ОТ 29.12.2012 № 273-ФЗ «ОБ ОБРАЗОВАНИИ В РОССИЙСКОЙ ФЕДЕРАЦИИ»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(в ред. от 04.08.2023)</a:t>
            </a:r>
            <a:endParaRPr lang="ru-RU" sz="1799" dirty="0" smtClean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99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1" y="791699"/>
            <a:ext cx="12192001" cy="457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914126" fontAlgn="base">
              <a:spcBef>
                <a:spcPct val="0"/>
              </a:spcBef>
              <a:spcAft>
                <a:spcPct val="0"/>
              </a:spcAft>
            </a:pPr>
            <a:endParaRPr lang="ru-RU" sz="2399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1004076"/>
            <a:ext cx="1219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ЧАСТИ 4 СТАТЬИ 34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71361" y="1760774"/>
            <a:ext cx="4798422" cy="2166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Обучающиеся имеют право на посещение по своему выбору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мероприятий, которые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проводятся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организации, осуществляющей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образовательную деятельность, и не предусмотрены учебным планом, в порядке, установленном локальными нормативными актами. </a:t>
            </a:r>
            <a:r>
              <a:rPr lang="ru-RU" sz="1400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Привлечение обучающихся к труду, не предусмотренному образовательной программой, осуществляется в соответствии с требованиями трудового законодательства</a:t>
            </a:r>
            <a:r>
              <a:rPr lang="ru-RU" sz="1400" b="1" dirty="0" smtClean="0">
                <a:solidFill>
                  <a:srgbClr val="FFC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8129" y="1762537"/>
            <a:ext cx="478661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Обучающиеся  имеют право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посещение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своему выбору мероприятий, которые проводятся В  организации, осуществляющей образовательную деятельность, и не предусмотрены  учебным  планом,  в порядке,  установленном локальными  нормативными  актами.  Привлечение обучающихся   без  их  согласия  и несовершеннолетних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обучающихся без согласия  их  родителей  (законных </a:t>
            </a:r>
            <a:r>
              <a:rPr lang="ru-RU" sz="1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редставителей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   к   труду,   не предусмотренному  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образовательной</a:t>
            </a:r>
          </a:p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программой,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запрещается  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Умножение 10"/>
          <p:cNvSpPr/>
          <p:nvPr/>
        </p:nvSpPr>
        <p:spPr>
          <a:xfrm>
            <a:off x="380524" y="1621558"/>
            <a:ext cx="1184365" cy="86214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12" name="Половина рамки 11"/>
          <p:cNvSpPr/>
          <p:nvPr/>
        </p:nvSpPr>
        <p:spPr>
          <a:xfrm rot="13039476">
            <a:off x="5890605" y="1471442"/>
            <a:ext cx="949947" cy="505107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0" y="108466"/>
            <a:ext cx="12192000" cy="590901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ФЕДЕРАЛЬНЫЙ ЗАКОН ОТ 29.12.2012 № 273-ФЗ «ОБ ОБРАЗОВАНИИ В РОССИЙСКОЙ ФЕДЕРАЦИИ»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(в ред. от 04.08.2023)</a:t>
            </a:r>
            <a:endParaRPr lang="ru-RU" sz="1799" dirty="0" smtClean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660537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5 ЧАСТИ 1 СТАТЬИ 43 - ИЗЛОЖЕН В НОВОЙ РЕДАКЦИИ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38129" y="5201252"/>
            <a:ext cx="40777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бережно относиться к имуществу организации, осуществляющей образовательную деятельность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230459" y="5201252"/>
            <a:ext cx="41951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бережно относиться к имуществу организации, осуществляющей образовательную деятельность, </a:t>
            </a:r>
            <a:r>
              <a:rPr lang="ru-RU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поддерживать в ней чистоту и порядок</a:t>
            </a:r>
          </a:p>
        </p:txBody>
      </p:sp>
    </p:spTree>
    <p:extLst>
      <p:ext uri="{BB962C8B-B14F-4D97-AF65-F5344CB8AC3E}">
        <p14:creationId xmlns:p14="http://schemas.microsoft.com/office/powerpoint/2010/main" val="214442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1" y="791699"/>
            <a:ext cx="12192001" cy="457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914126" fontAlgn="base">
              <a:spcBef>
                <a:spcPct val="0"/>
              </a:spcBef>
              <a:spcAft>
                <a:spcPct val="0"/>
              </a:spcAft>
            </a:pPr>
            <a:endParaRPr lang="ru-RU" sz="2399">
              <a:solidFill>
                <a:prstClr val="white"/>
              </a:solidFill>
            </a:endParaRPr>
          </a:p>
        </p:txBody>
      </p:sp>
      <p:sp>
        <p:nvSpPr>
          <p:cNvPr id="18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-313508" y="1102219"/>
            <a:ext cx="12383588" cy="646044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799" dirty="0" smtClean="0">
                <a:solidFill>
                  <a:prstClr val="white"/>
                </a:solidFill>
                <a:latin typeface="Arial" charset="0"/>
              </a:rPr>
              <a:t>ДОПОЛНЕНИЕ СТАТЬИ 46 ЧАСТЬЮ 3.1. </a:t>
            </a:r>
          </a:p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799" dirty="0" smtClean="0">
                <a:solidFill>
                  <a:prstClr val="white"/>
                </a:solidFill>
                <a:latin typeface="Arial" charset="0"/>
              </a:rPr>
              <a:t>(ПРАВО НА ЗАНЯТИЕ ПЕДАГОГИЧЕСКОЙ ДЕЯТЕЛЬНОСТЬЮ)</a:t>
            </a:r>
            <a:endParaRPr lang="ru-RU" sz="1799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75658" y="2330440"/>
            <a:ext cx="104328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Совершеннолетние лица, обучающиеся по образовательным программам среднего профессионального образования 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специальностям, входящим в укрупненную 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группу 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специальностей "Образование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педагогические науки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", и  успешно прошедшие 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промежуточные аттестации,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последний год обучения допускаются к занятию педагогической деятельностью по образовательным программам дошкольного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и начального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 образования</a:t>
            </a:r>
            <a:endParaRPr lang="ru-RU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0" y="108466"/>
            <a:ext cx="12192000" cy="590901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ФЕДЕРАЛЬНЫЙ ЗАКОН ОТ 29.12.2012 № 273-ФЗ «ОБ ОБРАЗОВАНИИ В РОССИЙСКОЙ ФЕДЕРАЦИИ»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(в ред. от </a:t>
            </a:r>
            <a:r>
              <a:rPr lang="ru-RU" sz="1799" dirty="0" smtClean="0">
                <a:solidFill>
                  <a:prstClr val="white"/>
                </a:solidFill>
                <a:latin typeface="Arial" charset="0"/>
              </a:rPr>
              <a:t>24.07.2023</a:t>
            </a:r>
            <a:r>
              <a:rPr lang="ru-RU" dirty="0" smtClean="0">
                <a:solidFill>
                  <a:prstClr val="white"/>
                </a:solidFill>
              </a:rPr>
              <a:t>)</a:t>
            </a:r>
            <a:endParaRPr lang="ru-RU" sz="1799" dirty="0" smtClean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8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1" y="791699"/>
            <a:ext cx="12192001" cy="457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914126" fontAlgn="base">
              <a:spcBef>
                <a:spcPct val="0"/>
              </a:spcBef>
              <a:spcAft>
                <a:spcPct val="0"/>
              </a:spcAft>
            </a:pPr>
            <a:endParaRPr lang="ru-RU" sz="2399">
              <a:solidFill>
                <a:prstClr val="white"/>
              </a:solidFill>
            </a:endParaRPr>
          </a:p>
        </p:txBody>
      </p:sp>
      <p:sp>
        <p:nvSpPr>
          <p:cNvPr id="18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0" y="1039971"/>
            <a:ext cx="12192000" cy="369173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799" dirty="0" smtClean="0">
                <a:solidFill>
                  <a:prstClr val="white"/>
                </a:solidFill>
                <a:latin typeface="Arial" charset="0"/>
              </a:rPr>
              <a:t>ИЗМЕНЕНИЕ ЧАСТИ 2 СТАТЬИ 41</a:t>
            </a:r>
            <a:endParaRPr lang="ru-RU" sz="1799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12489" y="1837212"/>
            <a:ext cx="424808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охраны здоровья обучающихся (за исключением оказания первичной медико-санитарной помощи, прохождения медицинских осмотров и диспансеризации) </a:t>
            </a:r>
            <a:endParaRPr lang="ru-RU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организациях, осуществляющих образовательную деятельность, осуществляется этими организациями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84273" y="1837212"/>
            <a:ext cx="47374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охраны здоровья обучающихся </a:t>
            </a:r>
            <a:endParaRPr lang="ru-RU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исключением оказания первичной медико-санитарной помощи, прохождения медицинских осмотров и диспансеризации) в организациях, осуществляющих образовательную деятельность, осуществляется этими организациями. </a:t>
            </a:r>
            <a:r>
              <a:rPr lang="ru-RU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Организация, осуществляющая образовательную деятельность, обеспечивает организацию оказания первой помощи обучающимся в период их пребывания в этой организации. Первую помощь вправе оказывать в соответствии с законодательством Российской Федерации в сфере охраны здоровья педагогические работники и иные лица при наличии соответствующих подготовки и (или) </a:t>
            </a:r>
            <a:r>
              <a:rPr lang="ru-RU" sz="1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навыков</a:t>
            </a:r>
            <a:endParaRPr lang="ru-RU" sz="1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оловина рамки 9"/>
          <p:cNvSpPr/>
          <p:nvPr/>
        </p:nvSpPr>
        <p:spPr>
          <a:xfrm rot="13039476">
            <a:off x="5890605" y="1471442"/>
            <a:ext cx="949947" cy="505107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Умножение 10"/>
          <p:cNvSpPr/>
          <p:nvPr/>
        </p:nvSpPr>
        <p:spPr>
          <a:xfrm>
            <a:off x="228124" y="1469158"/>
            <a:ext cx="1184365" cy="86214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0" y="108466"/>
            <a:ext cx="12192000" cy="590901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ФЕДЕРАЛЬНЫЙ ЗАКОН ОТ 29.12.2012 № 273-ФЗ «ОБ ОБРАЗОВАНИИ В РОССИЙСКОЙ ФЕДЕРАЦИИ»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(в ред. от </a:t>
            </a:r>
            <a:r>
              <a:rPr lang="ru-RU" sz="1799" dirty="0" smtClean="0">
                <a:solidFill>
                  <a:prstClr val="white"/>
                </a:solidFill>
                <a:latin typeface="Arial" charset="0"/>
              </a:rPr>
              <a:t>24.06.2023</a:t>
            </a:r>
            <a:r>
              <a:rPr lang="ru-RU" dirty="0" smtClean="0">
                <a:solidFill>
                  <a:prstClr val="white"/>
                </a:solidFill>
              </a:rPr>
              <a:t>)</a:t>
            </a:r>
            <a:endParaRPr lang="ru-RU" sz="1799" dirty="0" smtClean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90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1" y="791699"/>
            <a:ext cx="12192001" cy="457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914126" fontAlgn="base">
              <a:spcBef>
                <a:spcPct val="0"/>
              </a:spcBef>
              <a:spcAft>
                <a:spcPct val="0"/>
              </a:spcAft>
            </a:pPr>
            <a:endParaRPr lang="ru-RU" sz="2399">
              <a:solidFill>
                <a:prstClr val="white"/>
              </a:solidFill>
            </a:endParaRPr>
          </a:p>
        </p:txBody>
      </p:sp>
      <p:sp>
        <p:nvSpPr>
          <p:cNvPr id="18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69668" y="1082033"/>
            <a:ext cx="12192000" cy="369173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799" dirty="0" smtClean="0">
                <a:solidFill>
                  <a:prstClr val="white"/>
                </a:solidFill>
                <a:latin typeface="Arial" charset="0"/>
              </a:rPr>
              <a:t>ДОПОЛНЕНИЕ СТАТЬИ 41 ЧАСТЬЮ 7</a:t>
            </a:r>
            <a:endParaRPr lang="ru-RU" sz="1799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2080" y="2009341"/>
            <a:ext cx="10058399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 занятий физической культурой допускаются обучающиеся на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основании сведений, содержащихся в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заключении медицинской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организации,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выданном по результатам проведенных профилактических медицинских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осмотров обучающихся, осуществляемых в порядке, установленном законодательством Российской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Федерации в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сфере охраны здоровья</a:t>
            </a:r>
            <a:endParaRPr lang="ru-RU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0" y="108466"/>
            <a:ext cx="12192000" cy="590901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ФЕДЕРАЛЬНЫЙ ЗАКОН ОТ 29.12.2012 № 273-ФЗ «ОБ ОБРАЗОВАНИИ В РОССИЙСКОЙ ФЕДЕРАЦИИ»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(в ред. от </a:t>
            </a:r>
            <a:r>
              <a:rPr lang="ru-RU" sz="1799" dirty="0" smtClean="0">
                <a:solidFill>
                  <a:prstClr val="white"/>
                </a:solidFill>
                <a:latin typeface="Arial" charset="0"/>
              </a:rPr>
              <a:t>24.06.2023</a:t>
            </a:r>
            <a:r>
              <a:rPr lang="ru-RU" dirty="0" smtClean="0">
                <a:solidFill>
                  <a:prstClr val="white"/>
                </a:solidFill>
              </a:rPr>
              <a:t>)</a:t>
            </a:r>
            <a:endParaRPr lang="ru-RU" sz="1799" dirty="0" smtClean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1" y="791699"/>
            <a:ext cx="12192001" cy="457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914126" fontAlgn="base">
              <a:spcBef>
                <a:spcPct val="0"/>
              </a:spcBef>
              <a:spcAft>
                <a:spcPct val="0"/>
              </a:spcAft>
            </a:pPr>
            <a:endParaRPr lang="ru-RU" sz="2399">
              <a:solidFill>
                <a:prstClr val="white"/>
              </a:solidFill>
            </a:endParaRPr>
          </a:p>
        </p:txBody>
      </p:sp>
      <p:sp>
        <p:nvSpPr>
          <p:cNvPr id="18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78376" y="1057984"/>
            <a:ext cx="12192000" cy="369173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126" fontAlgn="base">
              <a:spcBef>
                <a:spcPct val="0"/>
              </a:spcBef>
              <a:spcAft>
                <a:spcPct val="0"/>
              </a:spcAft>
            </a:pPr>
            <a:r>
              <a:rPr lang="ru-RU" sz="1799" dirty="0" smtClean="0">
                <a:solidFill>
                  <a:prstClr val="white"/>
                </a:solidFill>
                <a:latin typeface="Arial" charset="0"/>
              </a:rPr>
              <a:t>ДОПОЛНЕНИЕ СТАТЬИ 68 ЧАСТЬЮ 4.1</a:t>
            </a:r>
            <a:endParaRPr lang="ru-RU" sz="1799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19498" y="2048329"/>
            <a:ext cx="10241279" cy="335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 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индивидуальным  достижениям  поступающих, которые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учитываются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образовательными  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организациями,  относятся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прохождение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военной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службы  </a:t>
            </a:r>
            <a:endParaRPr lang="ru-RU" b="1" dirty="0" smtClean="0">
              <a:solidFill>
                <a:srgbClr val="FFC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призыву,  а также военной службы по контракту, военной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службы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 мобилизации  в  Вооруженных  Силах Российской Федерации, пребывание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добровольческих  формированиях в соответствии с контрактом о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добровольном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содействии   </a:t>
            </a:r>
            <a:endParaRPr lang="ru-RU" b="1" dirty="0" smtClean="0">
              <a:solidFill>
                <a:srgbClr val="FFC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 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выполнении   задач,   возложенных  на  Вооруженные 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Силы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Российской  Федерации, в ходе специальной военной операции на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территориях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Украины,  Донецкой  Народной  Республики,  Луганской Народной Республики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Запорожской  области  и  Херсонской  области,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 также иные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индивидуальные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достижения,   определенные  порядком  приема,  предусмотренным  частью 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статьи 55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Федерального закона</a:t>
            </a:r>
            <a:endParaRPr lang="ru-RU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 txBox="1">
            <a:spLocks/>
          </p:cNvSpPr>
          <p:nvPr/>
        </p:nvSpPr>
        <p:spPr>
          <a:xfrm>
            <a:off x="0" y="108466"/>
            <a:ext cx="12192000" cy="590901"/>
          </a:xfrm>
          <a:prstGeom prst="rect">
            <a:avLst/>
          </a:prstGeom>
        </p:spPr>
        <p:txBody>
          <a:bodyPr wrap="square" lIns="91410" tIns="45705" rIns="91410" bIns="45705">
            <a:spAutoFit/>
          </a:bodyPr>
          <a:lstStyle>
            <a:defPPr>
              <a:defRPr lang="ru-RU"/>
            </a:defPPr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ФЕДЕРАЛЬНЫЙ ЗАКОН ОТ 29.12.2012 № 273-ФЗ «ОБ ОБРАЗОВАНИИ В РОССИЙСКОЙ ФЕДЕРАЦИИ»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(в ред. от </a:t>
            </a:r>
            <a:r>
              <a:rPr lang="ru-RU" sz="1799" dirty="0" smtClean="0">
                <a:solidFill>
                  <a:prstClr val="white"/>
                </a:solidFill>
                <a:latin typeface="Arial" charset="0"/>
              </a:rPr>
              <a:t>24.06.2023</a:t>
            </a:r>
            <a:r>
              <a:rPr lang="ru-RU" dirty="0" smtClean="0">
                <a:solidFill>
                  <a:prstClr val="white"/>
                </a:solidFill>
              </a:rPr>
              <a:t>)</a:t>
            </a:r>
            <a:endParaRPr lang="ru-RU" sz="1799" dirty="0" smtClean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31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ЦУР 202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2614</Words>
  <Application>Microsoft Office PowerPoint</Application>
  <PresentationFormat>Широкоэкранный</PresentationFormat>
  <Paragraphs>154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Courier New</vt:lpstr>
      <vt:lpstr>Times New Roman</vt:lpstr>
      <vt:lpstr>Verdana</vt:lpstr>
      <vt:lpstr>1_ЦУР 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Искужина Наркас Шафкатовна</dc:creator>
  <cp:lastModifiedBy>Гузель Хаертдинова</cp:lastModifiedBy>
  <cp:revision>89</cp:revision>
  <dcterms:created xsi:type="dcterms:W3CDTF">2022-12-12T09:10:39Z</dcterms:created>
  <dcterms:modified xsi:type="dcterms:W3CDTF">2023-11-10T08:19:04Z</dcterms:modified>
</cp:coreProperties>
</file>